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335" r:id="rId5"/>
    <p:sldId id="336" r:id="rId6"/>
    <p:sldId id="337" r:id="rId7"/>
    <p:sldId id="338" r:id="rId8"/>
    <p:sldId id="33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EDED"/>
    <a:srgbClr val="FAD9D4"/>
    <a:srgbClr val="820000"/>
    <a:srgbClr val="0099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620"/>
    <p:restoredTop sz="85547" autoAdjust="0"/>
  </p:normalViewPr>
  <p:slideViewPr>
    <p:cSldViewPr>
      <p:cViewPr>
        <p:scale>
          <a:sx n="112" d="100"/>
          <a:sy n="112" d="100"/>
        </p:scale>
        <p:origin x="-2320" y="-112"/>
      </p:cViewPr>
      <p:guideLst>
        <p:guide orient="horz" pos="2160"/>
        <p:guide pos="2880"/>
      </p:guideLst>
    </p:cSldViewPr>
  </p:slideViewPr>
  <p:notesTextViewPr>
    <p:cViewPr>
      <p:scale>
        <a:sx n="100" d="100"/>
        <a:sy n="100" d="100"/>
      </p:scale>
      <p:origin x="0" y="0"/>
    </p:cViewPr>
  </p:notesTextViewPr>
  <p:sorterViewPr>
    <p:cViewPr>
      <p:scale>
        <a:sx n="201" d="100"/>
        <a:sy n="201" d="100"/>
      </p:scale>
      <p:origin x="0" y="0"/>
    </p:cViewPr>
  </p:sorterViewPr>
  <p:notesViewPr>
    <p:cSldViewPr>
      <p:cViewPr varScale="1">
        <p:scale>
          <a:sx n="69" d="100"/>
          <a:sy n="69" d="100"/>
        </p:scale>
        <p:origin x="-219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A2936C-A4DC-E442-BD7F-BD0675C43143}" type="doc">
      <dgm:prSet loTypeId="urn:microsoft.com/office/officeart/2005/8/layout/venn1" loCatId="relationship" qsTypeId="urn:microsoft.com/office/officeart/2005/8/quickstyle/simple4" qsCatId="simple" csTypeId="urn:microsoft.com/office/officeart/2005/8/colors/accent1_2" csCatId="accent1" phldr="1"/>
      <dgm:spPr/>
      <dgm:t>
        <a:bodyPr/>
        <a:lstStyle/>
        <a:p>
          <a:endParaRPr lang="en-US"/>
        </a:p>
      </dgm:t>
    </dgm:pt>
    <dgm:pt modelId="{42C24823-2935-AF40-8719-4B452F9FE3E3}">
      <dgm:prSet phldrT="[Text]"/>
      <dgm:spPr>
        <a:solidFill>
          <a:schemeClr val="accent6">
            <a:lumMod val="60000"/>
            <a:lumOff val="40000"/>
          </a:schemeClr>
        </a:solidFill>
      </dgm:spPr>
      <dgm:t>
        <a:bodyPr/>
        <a:lstStyle/>
        <a:p>
          <a:r>
            <a:rPr lang="en-US" dirty="0" smtClean="0">
              <a:solidFill>
                <a:schemeClr val="tx1"/>
              </a:solidFill>
            </a:rPr>
            <a:t>Curricular Restructuring</a:t>
          </a:r>
        </a:p>
        <a:p>
          <a:r>
            <a:rPr lang="en-US" dirty="0" smtClean="0">
              <a:solidFill>
                <a:schemeClr val="tx1"/>
              </a:solidFill>
            </a:rPr>
            <a:t>(college-specific)</a:t>
          </a:r>
          <a:endParaRPr lang="en-US" dirty="0">
            <a:solidFill>
              <a:schemeClr val="tx1"/>
            </a:solidFill>
          </a:endParaRPr>
        </a:p>
      </dgm:t>
    </dgm:pt>
    <dgm:pt modelId="{9C52741A-411A-234A-A8BF-7713F5E96E92}" type="parTrans" cxnId="{0376B23B-6D18-4840-A54A-5E451B64662E}">
      <dgm:prSet/>
      <dgm:spPr/>
      <dgm:t>
        <a:bodyPr/>
        <a:lstStyle/>
        <a:p>
          <a:endParaRPr lang="en-US"/>
        </a:p>
      </dgm:t>
    </dgm:pt>
    <dgm:pt modelId="{DBA89497-0BA9-2D47-A988-EC115572319A}" type="sibTrans" cxnId="{0376B23B-6D18-4840-A54A-5E451B64662E}">
      <dgm:prSet/>
      <dgm:spPr/>
      <dgm:t>
        <a:bodyPr/>
        <a:lstStyle/>
        <a:p>
          <a:endParaRPr lang="en-US"/>
        </a:p>
      </dgm:t>
    </dgm:pt>
    <dgm:pt modelId="{5472E04F-8E5C-1C45-A26C-06A62580DD54}">
      <dgm:prSet phldrT="[Text]"/>
      <dgm:spPr>
        <a:solidFill>
          <a:schemeClr val="tx2">
            <a:lumMod val="60000"/>
            <a:lumOff val="40000"/>
          </a:schemeClr>
        </a:solidFill>
      </dgm:spPr>
      <dgm:t>
        <a:bodyPr/>
        <a:lstStyle/>
        <a:p>
          <a:r>
            <a:rPr lang="en-US" dirty="0" smtClean="0">
              <a:solidFill>
                <a:srgbClr val="000000"/>
              </a:solidFill>
            </a:rPr>
            <a:t>Classroom &amp; Diagnostic Assessments</a:t>
          </a:r>
          <a:endParaRPr lang="en-US" dirty="0">
            <a:solidFill>
              <a:srgbClr val="000000"/>
            </a:solidFill>
          </a:endParaRPr>
        </a:p>
      </dgm:t>
    </dgm:pt>
    <dgm:pt modelId="{BCA2D998-D224-084C-A99B-794A2156590F}" type="parTrans" cxnId="{D18E2556-BF42-3948-9158-4408B51E8E56}">
      <dgm:prSet/>
      <dgm:spPr/>
      <dgm:t>
        <a:bodyPr/>
        <a:lstStyle/>
        <a:p>
          <a:endParaRPr lang="en-US"/>
        </a:p>
      </dgm:t>
    </dgm:pt>
    <dgm:pt modelId="{2E0F51FD-6993-E94C-A3EA-CB5205F57C01}" type="sibTrans" cxnId="{D18E2556-BF42-3948-9158-4408B51E8E56}">
      <dgm:prSet/>
      <dgm:spPr/>
      <dgm:t>
        <a:bodyPr/>
        <a:lstStyle/>
        <a:p>
          <a:endParaRPr lang="en-US"/>
        </a:p>
      </dgm:t>
    </dgm:pt>
    <dgm:pt modelId="{7040CE9F-7F54-474B-8E7A-79F4643CF4DC}">
      <dgm:prSet phldrT="[Text]"/>
      <dgm:spPr>
        <a:solidFill>
          <a:schemeClr val="tx2">
            <a:lumMod val="60000"/>
            <a:lumOff val="40000"/>
          </a:schemeClr>
        </a:solidFill>
      </dgm:spPr>
      <dgm:t>
        <a:bodyPr/>
        <a:lstStyle/>
        <a:p>
          <a:r>
            <a:rPr lang="en-US" dirty="0" smtClean="0">
              <a:solidFill>
                <a:srgbClr val="000000"/>
              </a:solidFill>
            </a:rPr>
            <a:t>Instructional Approaches</a:t>
          </a:r>
          <a:endParaRPr lang="en-US" dirty="0">
            <a:solidFill>
              <a:srgbClr val="000000"/>
            </a:solidFill>
          </a:endParaRPr>
        </a:p>
      </dgm:t>
    </dgm:pt>
    <dgm:pt modelId="{31CE2A2F-A540-DC48-8FE7-2FAD582595CD}" type="parTrans" cxnId="{2C89E3C9-C0D4-534B-BC8F-2C0D36BE1D12}">
      <dgm:prSet/>
      <dgm:spPr/>
      <dgm:t>
        <a:bodyPr/>
        <a:lstStyle/>
        <a:p>
          <a:endParaRPr lang="en-US"/>
        </a:p>
      </dgm:t>
    </dgm:pt>
    <dgm:pt modelId="{EAB3E1E4-0D13-0B40-B182-6C894B1DA81F}" type="sibTrans" cxnId="{2C89E3C9-C0D4-534B-BC8F-2C0D36BE1D12}">
      <dgm:prSet/>
      <dgm:spPr/>
      <dgm:t>
        <a:bodyPr/>
        <a:lstStyle/>
        <a:p>
          <a:endParaRPr lang="en-US"/>
        </a:p>
      </dgm:t>
    </dgm:pt>
    <dgm:pt modelId="{DBD51C74-88E5-5B45-8D3A-E912E39DCE73}" type="pres">
      <dgm:prSet presAssocID="{DEA2936C-A4DC-E442-BD7F-BD0675C43143}" presName="compositeShape" presStyleCnt="0">
        <dgm:presLayoutVars>
          <dgm:chMax val="7"/>
          <dgm:dir/>
          <dgm:resizeHandles val="exact"/>
        </dgm:presLayoutVars>
      </dgm:prSet>
      <dgm:spPr/>
      <dgm:t>
        <a:bodyPr/>
        <a:lstStyle/>
        <a:p>
          <a:endParaRPr lang="en-US"/>
        </a:p>
      </dgm:t>
    </dgm:pt>
    <dgm:pt modelId="{5222E829-FD41-D34C-8DC2-C78257F61126}" type="pres">
      <dgm:prSet presAssocID="{42C24823-2935-AF40-8719-4B452F9FE3E3}" presName="circ1" presStyleLbl="vennNode1" presStyleIdx="0" presStyleCnt="3"/>
      <dgm:spPr/>
      <dgm:t>
        <a:bodyPr/>
        <a:lstStyle/>
        <a:p>
          <a:endParaRPr lang="en-US"/>
        </a:p>
      </dgm:t>
    </dgm:pt>
    <dgm:pt modelId="{F8F22A61-5174-684F-8860-7567CB2A75BC}" type="pres">
      <dgm:prSet presAssocID="{42C24823-2935-AF40-8719-4B452F9FE3E3}" presName="circ1Tx" presStyleLbl="revTx" presStyleIdx="0" presStyleCnt="0">
        <dgm:presLayoutVars>
          <dgm:chMax val="0"/>
          <dgm:chPref val="0"/>
          <dgm:bulletEnabled val="1"/>
        </dgm:presLayoutVars>
      </dgm:prSet>
      <dgm:spPr/>
      <dgm:t>
        <a:bodyPr/>
        <a:lstStyle/>
        <a:p>
          <a:endParaRPr lang="en-US"/>
        </a:p>
      </dgm:t>
    </dgm:pt>
    <dgm:pt modelId="{D1C27BD1-A82E-7646-A91B-82DD6402AF07}" type="pres">
      <dgm:prSet presAssocID="{5472E04F-8E5C-1C45-A26C-06A62580DD54}" presName="circ2" presStyleLbl="vennNode1" presStyleIdx="1" presStyleCnt="3"/>
      <dgm:spPr/>
      <dgm:t>
        <a:bodyPr/>
        <a:lstStyle/>
        <a:p>
          <a:endParaRPr lang="en-US"/>
        </a:p>
      </dgm:t>
    </dgm:pt>
    <dgm:pt modelId="{A48597CF-6E21-B446-AF3B-004592C7CF2D}" type="pres">
      <dgm:prSet presAssocID="{5472E04F-8E5C-1C45-A26C-06A62580DD54}" presName="circ2Tx" presStyleLbl="revTx" presStyleIdx="0" presStyleCnt="0">
        <dgm:presLayoutVars>
          <dgm:chMax val="0"/>
          <dgm:chPref val="0"/>
          <dgm:bulletEnabled val="1"/>
        </dgm:presLayoutVars>
      </dgm:prSet>
      <dgm:spPr/>
      <dgm:t>
        <a:bodyPr/>
        <a:lstStyle/>
        <a:p>
          <a:endParaRPr lang="en-US"/>
        </a:p>
      </dgm:t>
    </dgm:pt>
    <dgm:pt modelId="{F53D9C9C-DF36-F048-A93A-D3BC020EC178}" type="pres">
      <dgm:prSet presAssocID="{7040CE9F-7F54-474B-8E7A-79F4643CF4DC}" presName="circ3" presStyleLbl="vennNode1" presStyleIdx="2" presStyleCnt="3"/>
      <dgm:spPr/>
      <dgm:t>
        <a:bodyPr/>
        <a:lstStyle/>
        <a:p>
          <a:endParaRPr lang="en-US"/>
        </a:p>
      </dgm:t>
    </dgm:pt>
    <dgm:pt modelId="{73CB818A-9619-4142-A585-E6095DE99225}" type="pres">
      <dgm:prSet presAssocID="{7040CE9F-7F54-474B-8E7A-79F4643CF4DC}" presName="circ3Tx" presStyleLbl="revTx" presStyleIdx="0" presStyleCnt="0">
        <dgm:presLayoutVars>
          <dgm:chMax val="0"/>
          <dgm:chPref val="0"/>
          <dgm:bulletEnabled val="1"/>
        </dgm:presLayoutVars>
      </dgm:prSet>
      <dgm:spPr/>
      <dgm:t>
        <a:bodyPr/>
        <a:lstStyle/>
        <a:p>
          <a:endParaRPr lang="en-US"/>
        </a:p>
      </dgm:t>
    </dgm:pt>
  </dgm:ptLst>
  <dgm:cxnLst>
    <dgm:cxn modelId="{9F1B8EC0-1B7E-4C9A-AC48-496808824E10}" type="presOf" srcId="{5472E04F-8E5C-1C45-A26C-06A62580DD54}" destId="{D1C27BD1-A82E-7646-A91B-82DD6402AF07}" srcOrd="0" destOrd="0" presId="urn:microsoft.com/office/officeart/2005/8/layout/venn1"/>
    <dgm:cxn modelId="{0376B23B-6D18-4840-A54A-5E451B64662E}" srcId="{DEA2936C-A4DC-E442-BD7F-BD0675C43143}" destId="{42C24823-2935-AF40-8719-4B452F9FE3E3}" srcOrd="0" destOrd="0" parTransId="{9C52741A-411A-234A-A8BF-7713F5E96E92}" sibTransId="{DBA89497-0BA9-2D47-A988-EC115572319A}"/>
    <dgm:cxn modelId="{D18E2556-BF42-3948-9158-4408B51E8E56}" srcId="{DEA2936C-A4DC-E442-BD7F-BD0675C43143}" destId="{5472E04F-8E5C-1C45-A26C-06A62580DD54}" srcOrd="1" destOrd="0" parTransId="{BCA2D998-D224-084C-A99B-794A2156590F}" sibTransId="{2E0F51FD-6993-E94C-A3EA-CB5205F57C01}"/>
    <dgm:cxn modelId="{82722A2D-9AF2-48B6-B9F3-8E8FFC83D10B}" type="presOf" srcId="{DEA2936C-A4DC-E442-BD7F-BD0675C43143}" destId="{DBD51C74-88E5-5B45-8D3A-E912E39DCE73}" srcOrd="0" destOrd="0" presId="urn:microsoft.com/office/officeart/2005/8/layout/venn1"/>
    <dgm:cxn modelId="{2C89E3C9-C0D4-534B-BC8F-2C0D36BE1D12}" srcId="{DEA2936C-A4DC-E442-BD7F-BD0675C43143}" destId="{7040CE9F-7F54-474B-8E7A-79F4643CF4DC}" srcOrd="2" destOrd="0" parTransId="{31CE2A2F-A540-DC48-8FE7-2FAD582595CD}" sibTransId="{EAB3E1E4-0D13-0B40-B182-6C894B1DA81F}"/>
    <dgm:cxn modelId="{F3B5F950-819A-43DB-8AB3-C3F1D7AE52B0}" type="presOf" srcId="{7040CE9F-7F54-474B-8E7A-79F4643CF4DC}" destId="{F53D9C9C-DF36-F048-A93A-D3BC020EC178}" srcOrd="0" destOrd="0" presId="urn:microsoft.com/office/officeart/2005/8/layout/venn1"/>
    <dgm:cxn modelId="{A468DA9E-5245-4861-9F6F-FA1858F49188}" type="presOf" srcId="{42C24823-2935-AF40-8719-4B452F9FE3E3}" destId="{5222E829-FD41-D34C-8DC2-C78257F61126}" srcOrd="0" destOrd="0" presId="urn:microsoft.com/office/officeart/2005/8/layout/venn1"/>
    <dgm:cxn modelId="{CC390100-337F-4F9A-88F1-DE1D73DCD8BC}" type="presOf" srcId="{5472E04F-8E5C-1C45-A26C-06A62580DD54}" destId="{A48597CF-6E21-B446-AF3B-004592C7CF2D}" srcOrd="1" destOrd="0" presId="urn:microsoft.com/office/officeart/2005/8/layout/venn1"/>
    <dgm:cxn modelId="{4ADFF658-8963-4F1E-8D4F-98E5023189B0}" type="presOf" srcId="{7040CE9F-7F54-474B-8E7A-79F4643CF4DC}" destId="{73CB818A-9619-4142-A585-E6095DE99225}" srcOrd="1" destOrd="0" presId="urn:microsoft.com/office/officeart/2005/8/layout/venn1"/>
    <dgm:cxn modelId="{781FCD35-716A-4669-9E39-5AC448D0AAF1}" type="presOf" srcId="{42C24823-2935-AF40-8719-4B452F9FE3E3}" destId="{F8F22A61-5174-684F-8860-7567CB2A75BC}" srcOrd="1" destOrd="0" presId="urn:microsoft.com/office/officeart/2005/8/layout/venn1"/>
    <dgm:cxn modelId="{DC86F1CF-1D20-4212-A18D-B26F56DCDAE4}" type="presParOf" srcId="{DBD51C74-88E5-5B45-8D3A-E912E39DCE73}" destId="{5222E829-FD41-D34C-8DC2-C78257F61126}" srcOrd="0" destOrd="0" presId="urn:microsoft.com/office/officeart/2005/8/layout/venn1"/>
    <dgm:cxn modelId="{08D998A7-14BA-4441-8E08-45044DFDD9A0}" type="presParOf" srcId="{DBD51C74-88E5-5B45-8D3A-E912E39DCE73}" destId="{F8F22A61-5174-684F-8860-7567CB2A75BC}" srcOrd="1" destOrd="0" presId="urn:microsoft.com/office/officeart/2005/8/layout/venn1"/>
    <dgm:cxn modelId="{E278A18F-B960-475F-AB00-14C509DCECA2}" type="presParOf" srcId="{DBD51C74-88E5-5B45-8D3A-E912E39DCE73}" destId="{D1C27BD1-A82E-7646-A91B-82DD6402AF07}" srcOrd="2" destOrd="0" presId="urn:microsoft.com/office/officeart/2005/8/layout/venn1"/>
    <dgm:cxn modelId="{A5444349-1597-47E5-A244-246C9B0A5489}" type="presParOf" srcId="{DBD51C74-88E5-5B45-8D3A-E912E39DCE73}" destId="{A48597CF-6E21-B446-AF3B-004592C7CF2D}" srcOrd="3" destOrd="0" presId="urn:microsoft.com/office/officeart/2005/8/layout/venn1"/>
    <dgm:cxn modelId="{A690EE20-3A85-4F73-AA31-6EE14C9C60D7}" type="presParOf" srcId="{DBD51C74-88E5-5B45-8D3A-E912E39DCE73}" destId="{F53D9C9C-DF36-F048-A93A-D3BC020EC178}" srcOrd="4" destOrd="0" presId="urn:microsoft.com/office/officeart/2005/8/layout/venn1"/>
    <dgm:cxn modelId="{AEA1B87A-D26F-4D61-B88A-5ED32FF8EBA9}" type="presParOf" srcId="{DBD51C74-88E5-5B45-8D3A-E912E39DCE73}" destId="{73CB818A-9619-4142-A585-E6095DE99225}"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38245D-0CFC-450C-99A1-E64D17248C5F}" type="doc">
      <dgm:prSet loTypeId="urn:microsoft.com/office/officeart/2005/8/layout/venn1" loCatId="relationship" qsTypeId="urn:microsoft.com/office/officeart/2005/8/quickstyle/simple1" qsCatId="simple" csTypeId="urn:microsoft.com/office/officeart/2005/8/colors/accent1_2" csCatId="accent1" phldr="1"/>
      <dgm:spPr/>
    </dgm:pt>
    <dgm:pt modelId="{A6178727-4DF8-4F29-B3E8-BE6CB0CDA955}" type="pres">
      <dgm:prSet presAssocID="{1D38245D-0CFC-450C-99A1-E64D17248C5F}" presName="compositeShape" presStyleCnt="0">
        <dgm:presLayoutVars>
          <dgm:chMax val="7"/>
          <dgm:dir/>
          <dgm:resizeHandles val="exact"/>
        </dgm:presLayoutVars>
      </dgm:prSet>
      <dgm:spPr/>
    </dgm:pt>
  </dgm:ptLst>
  <dgm:cxnLst>
    <dgm:cxn modelId="{4803D884-1861-416F-9B58-764C59A98D56}" type="presOf" srcId="{1D38245D-0CFC-450C-99A1-E64D17248C5F}" destId="{A6178727-4DF8-4F29-B3E8-BE6CB0CDA955}"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22E829-FD41-D34C-8DC2-C78257F61126}">
      <dsp:nvSpPr>
        <dsp:cNvPr id="0" name=""/>
        <dsp:cNvSpPr/>
      </dsp:nvSpPr>
      <dsp:spPr>
        <a:xfrm>
          <a:off x="2651760" y="51434"/>
          <a:ext cx="2468880" cy="2468880"/>
        </a:xfrm>
        <a:prstGeom prst="ellipse">
          <a:avLst/>
        </a:prstGeom>
        <a:solidFill>
          <a:schemeClr val="accent6">
            <a:lumMod val="60000"/>
            <a:lumOff val="4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tx1"/>
              </a:solidFill>
            </a:rPr>
            <a:t>Curricular Restructuring</a:t>
          </a:r>
        </a:p>
        <a:p>
          <a:pPr lvl="0" algn="ctr" defTabSz="933450">
            <a:lnSpc>
              <a:spcPct val="90000"/>
            </a:lnSpc>
            <a:spcBef>
              <a:spcPct val="0"/>
            </a:spcBef>
            <a:spcAft>
              <a:spcPct val="35000"/>
            </a:spcAft>
          </a:pPr>
          <a:r>
            <a:rPr lang="en-US" sz="2100" kern="1200" dirty="0" smtClean="0">
              <a:solidFill>
                <a:schemeClr val="tx1"/>
              </a:solidFill>
            </a:rPr>
            <a:t>(college-specific)</a:t>
          </a:r>
          <a:endParaRPr lang="en-US" sz="2100" kern="1200" dirty="0">
            <a:solidFill>
              <a:schemeClr val="tx1"/>
            </a:solidFill>
          </a:endParaRPr>
        </a:p>
      </dsp:txBody>
      <dsp:txXfrm>
        <a:off x="2980944" y="483488"/>
        <a:ext cx="1810512" cy="1110996"/>
      </dsp:txXfrm>
    </dsp:sp>
    <dsp:sp modelId="{D1C27BD1-A82E-7646-A91B-82DD6402AF07}">
      <dsp:nvSpPr>
        <dsp:cNvPr id="0" name=""/>
        <dsp:cNvSpPr/>
      </dsp:nvSpPr>
      <dsp:spPr>
        <a:xfrm>
          <a:off x="3542614" y="1594485"/>
          <a:ext cx="2468880" cy="2468880"/>
        </a:xfrm>
        <a:prstGeom prst="ellipse">
          <a:avLst/>
        </a:prstGeom>
        <a:solidFill>
          <a:schemeClr val="tx2">
            <a:lumMod val="60000"/>
            <a:lumOff val="4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Classroom &amp; Diagnostic Assessments</a:t>
          </a:r>
          <a:endParaRPr lang="en-US" sz="2100" kern="1200" dirty="0">
            <a:solidFill>
              <a:srgbClr val="000000"/>
            </a:solidFill>
          </a:endParaRPr>
        </a:p>
      </dsp:txBody>
      <dsp:txXfrm>
        <a:off x="4297680" y="2232278"/>
        <a:ext cx="1481328" cy="1357884"/>
      </dsp:txXfrm>
    </dsp:sp>
    <dsp:sp modelId="{F53D9C9C-DF36-F048-A93A-D3BC020EC178}">
      <dsp:nvSpPr>
        <dsp:cNvPr id="0" name=""/>
        <dsp:cNvSpPr/>
      </dsp:nvSpPr>
      <dsp:spPr>
        <a:xfrm>
          <a:off x="1760905" y="1594485"/>
          <a:ext cx="2468880" cy="2468880"/>
        </a:xfrm>
        <a:prstGeom prst="ellipse">
          <a:avLst/>
        </a:prstGeom>
        <a:solidFill>
          <a:schemeClr val="tx2">
            <a:lumMod val="60000"/>
            <a:lumOff val="4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Instructional Approaches</a:t>
          </a:r>
          <a:endParaRPr lang="en-US" sz="2100" kern="1200" dirty="0">
            <a:solidFill>
              <a:srgbClr val="000000"/>
            </a:solidFill>
          </a:endParaRPr>
        </a:p>
      </dsp:txBody>
      <dsp:txXfrm>
        <a:off x="1993392" y="2232278"/>
        <a:ext cx="1481328" cy="13578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B8E35B-74CD-4238-9347-22FAE1C29EBB}" type="datetimeFigureOut">
              <a:rPr lang="en-US" smtClean="0"/>
              <a:pPr/>
              <a:t>8/22/11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C76E1A-85B6-4B07-8CEB-7EA323234D77}" type="slidenum">
              <a:rPr lang="en-US" smtClean="0"/>
              <a:pPr/>
              <a:t>‹#›</a:t>
            </a:fld>
            <a:endParaRPr lang="en-US" dirty="0"/>
          </a:p>
        </p:txBody>
      </p:sp>
    </p:spTree>
    <p:extLst>
      <p:ext uri="{BB962C8B-B14F-4D97-AF65-F5344CB8AC3E}">
        <p14:creationId xmlns:p14="http://schemas.microsoft.com/office/powerpoint/2010/main" val="2565398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E4E152E4-04D7-474C-9538-0AE52384479A}" type="slidenum">
              <a:rPr lang="en-US"/>
              <a:pPr/>
              <a:t>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r>
              <a:rPr lang="en-US" smtClean="0"/>
              <a:t>Curriculum: bridge courses, alternative pathways, modules, …</a:t>
            </a:r>
          </a:p>
          <a:p>
            <a:r>
              <a:rPr lang="en-US" smtClean="0"/>
              <a:t>Instruction: problem-based learning, integrative assignments, structured approaches to addressing equity through small-group work</a:t>
            </a:r>
          </a:p>
        </p:txBody>
      </p:sp>
      <p:sp>
        <p:nvSpPr>
          <p:cNvPr id="23556" name="Slide Number Placeholder 3"/>
          <p:cNvSpPr>
            <a:spLocks noGrp="1"/>
          </p:cNvSpPr>
          <p:nvPr>
            <p:ph type="sldNum" sz="quarter" idx="5"/>
          </p:nvPr>
        </p:nvSpPr>
        <p:spPr>
          <a:noFill/>
        </p:spPr>
        <p:txBody>
          <a:bodyPr/>
          <a:lstStyle/>
          <a:p>
            <a:fld id="{F9BDF8A7-6F1A-4FF4-A9F8-F3F86BDB979A}"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800" dirty="0" smtClean="0"/>
              <a:t>1. Substantive improvement requires an intentional focus on influencing  the “core of educational practice”: including teachers’ attitudes</a:t>
            </a:r>
            <a:r>
              <a:rPr lang="en-US" sz="1800" baseline="0" dirty="0" smtClean="0"/>
              <a:t> and beliefs</a:t>
            </a:r>
            <a:endParaRPr lang="en-US" sz="1800" dirty="0" smtClean="0"/>
          </a:p>
          <a:p>
            <a:pPr>
              <a:buFont typeface="Wingdings" pitchFamily="2" charset="2"/>
              <a:buChar char="Ø"/>
            </a:pPr>
            <a:r>
              <a:rPr lang="en-US" sz="1800" dirty="0" smtClean="0"/>
              <a:t>2. Taking a collective approach—unit</a:t>
            </a:r>
            <a:r>
              <a:rPr lang="en-US" sz="1800" baseline="0" dirty="0" smtClean="0"/>
              <a:t> of change</a:t>
            </a:r>
            <a:r>
              <a:rPr lang="en-US" sz="1800" dirty="0" smtClean="0"/>
              <a:t> not just individual faculty but the full (or at least a critical mass) math department/precollege program. </a:t>
            </a:r>
          </a:p>
          <a:p>
            <a:pPr>
              <a:buFont typeface="Wingdings" pitchFamily="2" charset="2"/>
              <a:buChar char="Ø"/>
            </a:pPr>
            <a:r>
              <a:rPr lang="en-US" sz="1800" dirty="0" smtClean="0"/>
              <a:t>3. People generally support and sustain work that they “own” by actively helping to design and refine in terms of implementation rather than having it imposed from outside (structured faculty inquiry).</a:t>
            </a:r>
            <a:endParaRPr lang="en-US" sz="1800" baseline="0" dirty="0" smtClean="0"/>
          </a:p>
          <a:p>
            <a:pPr>
              <a:buFont typeface="Wingdings" pitchFamily="2" charset="2"/>
              <a:buChar char="Ø"/>
            </a:pPr>
            <a:r>
              <a:rPr lang="en-US" sz="1800" baseline="0" dirty="0" smtClean="0"/>
              <a:t>4. S</a:t>
            </a:r>
            <a:r>
              <a:rPr lang="en-US" sz="1800" dirty="0" smtClean="0"/>
              <a:t>upporting the colleges in collaborating to “go to scale”: </a:t>
            </a:r>
            <a:r>
              <a:rPr lang="en-US" sz="1200" kern="1200" dirty="0" smtClean="0">
                <a:solidFill>
                  <a:schemeClr val="tx1"/>
                </a:solidFill>
                <a:latin typeface="+mn-lt"/>
                <a:ea typeface="+mn-ea"/>
                <a:cs typeface="+mn-cs"/>
              </a:rPr>
              <a:t>As Elmore argues with respect to issues of scaling up innovations, “Most investments in curriculum and professional development are lost because they are not actively managed.”(“Improvement of teaching at scale,” NSF Learning Network conference, January 2006) </a:t>
            </a:r>
            <a:r>
              <a:rPr lang="en-US" sz="1200" dirty="0" smtClean="0"/>
              <a:t>(community of practice)</a:t>
            </a:r>
            <a:endParaRPr lang="en-US" sz="1200" kern="1200" dirty="0" smtClean="0">
              <a:solidFill>
                <a:schemeClr val="tx1"/>
              </a:solidFill>
              <a:latin typeface="+mn-lt"/>
              <a:ea typeface="+mn-ea"/>
              <a:cs typeface="+mn-cs"/>
            </a:endParaRPr>
          </a:p>
          <a:p>
            <a:pPr>
              <a:buFont typeface="Wingdings" pitchFamily="2" charset="2"/>
              <a:buChar char="Ø"/>
            </a:pPr>
            <a:r>
              <a:rPr lang="en-US" sz="1200" kern="1200" dirty="0" smtClean="0">
                <a:solidFill>
                  <a:schemeClr val="tx1"/>
                </a:solidFill>
                <a:latin typeface="+mn-lt"/>
                <a:ea typeface="+mn-ea"/>
                <a:cs typeface="+mn-cs"/>
              </a:rPr>
              <a:t>5. “scaling up”--</a:t>
            </a:r>
            <a:r>
              <a:rPr lang="en-US" sz="1200" dirty="0" smtClean="0"/>
              <a:t>creating conditions for multiple faculty and multiple colleges to adapt and implement successful improvement strategies—</a:t>
            </a:r>
            <a:r>
              <a:rPr lang="en-US" sz="1200" kern="1200" dirty="0" smtClean="0">
                <a:solidFill>
                  <a:schemeClr val="tx1"/>
                </a:solidFill>
                <a:latin typeface="+mn-lt"/>
                <a:ea typeface="+mn-ea"/>
                <a:cs typeface="+mn-cs"/>
              </a:rPr>
              <a:t>involves depth of understanding of core principles, sustainability in terms of substantive change supported over time, spread both within a school or college as well as across institutions, and a fundamental shift in knowledge about and capacity for extending the reform work. </a:t>
            </a:r>
            <a:r>
              <a:rPr lang="en-US" sz="1200" dirty="0" smtClean="0"/>
              <a:t>(broader and deeper work over time)</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C76E1A-85B6-4B07-8CEB-7EA323234D77}" type="slidenum">
              <a:rPr lang="en-US" smtClean="0"/>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B5F78-54C8-4FF3-BD2B-F88F1834A62C}" type="datetimeFigureOut">
              <a:rPr lang="en-US" smtClean="0"/>
              <a:pPr/>
              <a:t>8/22/11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33426C-0A21-4C76-8503-47074C29943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AB5F78-54C8-4FF3-BD2B-F88F1834A62C}" type="datetimeFigureOut">
              <a:rPr lang="en-US" smtClean="0"/>
              <a:pPr/>
              <a:t>8/22/11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3426C-0A21-4C76-8503-47074C29943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09600" y="609600"/>
            <a:ext cx="8001000" cy="2667000"/>
          </a:xfrm>
        </p:spPr>
        <p:txBody>
          <a:bodyPr>
            <a:normAutofit fontScale="90000"/>
          </a:bodyPr>
          <a:lstStyle/>
          <a:p>
            <a:r>
              <a:rPr lang="en-US" sz="4000" dirty="0" smtClean="0">
                <a:solidFill>
                  <a:schemeClr val="tx2"/>
                </a:solidFill>
              </a:rPr>
              <a:t>Re-Thinking Pre-College Math:</a:t>
            </a:r>
            <a:br>
              <a:rPr lang="en-US" sz="4000" dirty="0" smtClean="0">
                <a:solidFill>
                  <a:schemeClr val="tx2"/>
                </a:solidFill>
              </a:rPr>
            </a:br>
            <a:r>
              <a:rPr lang="en-US" sz="4000" dirty="0" smtClean="0">
                <a:solidFill>
                  <a:schemeClr val="tx2"/>
                </a:solidFill>
              </a:rPr>
              <a:t>From “Professional </a:t>
            </a:r>
            <a:r>
              <a:rPr lang="en-US" sz="4000" dirty="0">
                <a:solidFill>
                  <a:schemeClr val="tx2"/>
                </a:solidFill>
              </a:rPr>
              <a:t>D</a:t>
            </a:r>
            <a:r>
              <a:rPr lang="en-US" sz="4000" dirty="0" smtClean="0">
                <a:solidFill>
                  <a:schemeClr val="tx2"/>
                </a:solidFill>
              </a:rPr>
              <a:t>evelopment” to “Professional Learning”</a:t>
            </a:r>
            <a:br>
              <a:rPr lang="en-US" sz="4000" dirty="0" smtClean="0">
                <a:solidFill>
                  <a:schemeClr val="tx2"/>
                </a:solidFill>
              </a:rPr>
            </a:br>
            <a:r>
              <a:rPr lang="en-US" sz="4000" dirty="0" smtClean="0">
                <a:solidFill>
                  <a:schemeClr val="tx2"/>
                </a:solidFill>
              </a:rPr>
              <a:t/>
            </a:r>
            <a:br>
              <a:rPr lang="en-US" sz="4000" dirty="0" smtClean="0">
                <a:solidFill>
                  <a:schemeClr val="tx2"/>
                </a:solidFill>
              </a:rPr>
            </a:br>
            <a:r>
              <a:rPr lang="en-US" sz="4000" dirty="0" smtClean="0">
                <a:solidFill>
                  <a:schemeClr val="tx2"/>
                </a:solidFill>
              </a:rPr>
              <a:t>August 2011 Institute</a:t>
            </a:r>
            <a:r>
              <a:rPr lang="en-US" dirty="0"/>
              <a:t/>
            </a:r>
            <a:br>
              <a:rPr lang="en-US" dirty="0"/>
            </a:br>
            <a:endParaRPr lang="en-US" dirty="0" smtClean="0"/>
          </a:p>
        </p:txBody>
      </p:sp>
      <p:pic>
        <p:nvPicPr>
          <p:cNvPr id="5124" name="Picture 4" descr="Highline Poster.jpg"/>
          <p:cNvPicPr>
            <a:picLocks noChangeAspect="1"/>
          </p:cNvPicPr>
          <p:nvPr/>
        </p:nvPicPr>
        <p:blipFill>
          <a:blip r:embed="rId3" cstate="print"/>
          <a:srcRect/>
          <a:stretch>
            <a:fillRect/>
          </a:stretch>
        </p:blipFill>
        <p:spPr bwMode="auto">
          <a:xfrm>
            <a:off x="-3768" y="3048000"/>
            <a:ext cx="2514600" cy="3810000"/>
          </a:xfrm>
          <a:prstGeom prst="rect">
            <a:avLst/>
          </a:prstGeom>
          <a:noFill/>
          <a:ln w="9525">
            <a:noFill/>
            <a:miter lim="800000"/>
            <a:headEnd/>
            <a:tailEnd/>
          </a:ln>
        </p:spPr>
      </p:pic>
      <p:pic>
        <p:nvPicPr>
          <p:cNvPr id="5125" name="Picture 5" descr="PCM Sept09.jpg"/>
          <p:cNvPicPr>
            <a:picLocks noChangeAspect="1"/>
          </p:cNvPicPr>
          <p:nvPr/>
        </p:nvPicPr>
        <p:blipFill>
          <a:blip r:embed="rId4" cstate="print"/>
          <a:srcRect/>
          <a:stretch>
            <a:fillRect/>
          </a:stretch>
        </p:blipFill>
        <p:spPr bwMode="auto">
          <a:xfrm>
            <a:off x="2510832" y="3810000"/>
            <a:ext cx="4114800" cy="2012950"/>
          </a:xfrm>
          <a:prstGeom prst="rect">
            <a:avLst/>
          </a:prstGeom>
          <a:noFill/>
          <a:ln w="9525">
            <a:noFill/>
            <a:miter lim="800000"/>
            <a:headEnd/>
            <a:tailEnd/>
          </a:ln>
        </p:spPr>
      </p:pic>
      <p:pic>
        <p:nvPicPr>
          <p:cNvPr id="5126" name="Picture 6" descr="Pierce RPM Poster.jpg"/>
          <p:cNvPicPr>
            <a:picLocks noChangeAspect="1"/>
          </p:cNvPicPr>
          <p:nvPr/>
        </p:nvPicPr>
        <p:blipFill>
          <a:blip r:embed="rId5" cstate="print"/>
          <a:srcRect/>
          <a:stretch>
            <a:fillRect/>
          </a:stretch>
        </p:blipFill>
        <p:spPr bwMode="auto">
          <a:xfrm>
            <a:off x="6600232" y="3048000"/>
            <a:ext cx="2540000" cy="3810000"/>
          </a:xfrm>
          <a:prstGeom prst="rect">
            <a:avLst/>
          </a:prstGeom>
          <a:noFill/>
          <a:ln w="9525">
            <a:noFill/>
            <a:miter lim="800000"/>
            <a:headEnd/>
            <a:tailEnd/>
          </a:ln>
        </p:spPr>
      </p:pic>
    </p:spTree>
    <p:extLst>
      <p:ext uri="{BB962C8B-B14F-4D97-AF65-F5344CB8AC3E}">
        <p14:creationId xmlns:p14="http://schemas.microsoft.com/office/powerpoint/2010/main" val="93655723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057400" y="5715000"/>
            <a:ext cx="7086600" cy="762000"/>
          </a:xfrm>
          <a:prstGeom prst="rect">
            <a:avLst/>
          </a:prstGeom>
          <a:solidFill>
            <a:schemeClr val="accent4">
              <a:lumMod val="60000"/>
              <a:lumOff val="40000"/>
            </a:schemeClr>
          </a:solidFill>
          <a:ln w="9525" cap="flat" cmpd="sng" algn="ctr">
            <a:solidFill>
              <a:schemeClr val="tx1"/>
            </a:solidFill>
            <a:prstDash val="solid"/>
            <a:round/>
            <a:headEnd type="none" w="med" len="med"/>
            <a:tailEnd type="none" w="med" len="med"/>
          </a:ln>
          <a:effectLst/>
        </p:spPr>
        <p:txBody>
          <a:bodyPr/>
          <a:lstStyle/>
          <a:p>
            <a:pPr algn="ctr" eaLnBrk="0" hangingPunct="0">
              <a:defRPr/>
            </a:pPr>
            <a:r>
              <a:rPr lang="en-US" dirty="0"/>
              <a:t>Faculty support through professional “community of practice” </a:t>
            </a:r>
          </a:p>
        </p:txBody>
      </p:sp>
      <p:sp>
        <p:nvSpPr>
          <p:cNvPr id="7171" name="Title 1"/>
          <p:cNvSpPr>
            <a:spLocks noGrp="1"/>
          </p:cNvSpPr>
          <p:nvPr>
            <p:ph type="title"/>
          </p:nvPr>
        </p:nvSpPr>
        <p:spPr>
          <a:xfrm>
            <a:off x="1088020" y="152400"/>
            <a:ext cx="6629400" cy="1219200"/>
          </a:xfrm>
        </p:spPr>
        <p:txBody>
          <a:bodyPr>
            <a:normAutofit fontScale="90000"/>
          </a:bodyPr>
          <a:lstStyle/>
          <a:p>
            <a:r>
              <a:rPr lang="en-US" sz="3400" dirty="0" smtClean="0"/>
              <a:t>Improving Student Learning in Math:</a:t>
            </a:r>
            <a:br>
              <a:rPr lang="en-US" sz="3400" dirty="0" smtClean="0"/>
            </a:br>
            <a:r>
              <a:rPr lang="en-US" sz="3400" dirty="0" smtClean="0"/>
              <a:t>Core Educational Practice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0826076"/>
              </p:ext>
            </p:extLst>
          </p:nvPr>
        </p:nvGraphicFramePr>
        <p:xfrm>
          <a:off x="1385104" y="15240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152400" y="1388962"/>
            <a:ext cx="3276600" cy="3416320"/>
          </a:xfrm>
          <a:prstGeom prst="rect">
            <a:avLst/>
          </a:prstGeom>
          <a:noFill/>
        </p:spPr>
        <p:txBody>
          <a:bodyPr wrap="square" rtlCol="0">
            <a:spAutoFit/>
          </a:bodyPr>
          <a:lstStyle/>
          <a:p>
            <a:r>
              <a:rPr lang="en-US" dirty="0"/>
              <a:t>A</a:t>
            </a:r>
            <a:r>
              <a:rPr lang="en-US" dirty="0" smtClean="0"/>
              <a:t>chieving </a:t>
            </a:r>
            <a:r>
              <a:rPr lang="en-US" dirty="0"/>
              <a:t>our goals of increasing student engagement in math and deepening their mathematical understanding, </a:t>
            </a:r>
            <a:r>
              <a:rPr lang="en-US" dirty="0" smtClean="0"/>
              <a:t>involves </a:t>
            </a:r>
            <a:r>
              <a:rPr lang="en-US" dirty="0"/>
              <a:t>1) </a:t>
            </a:r>
            <a:r>
              <a:rPr lang="en-US" i="1" dirty="0"/>
              <a:t>curricular change</a:t>
            </a:r>
            <a:r>
              <a:rPr lang="en-US" dirty="0"/>
              <a:t>, 2) more reflective and intentional</a:t>
            </a:r>
            <a:r>
              <a:rPr lang="en-US" i="1" dirty="0"/>
              <a:t> instruction</a:t>
            </a:r>
            <a:r>
              <a:rPr lang="en-US" dirty="0"/>
              <a:t>, </a:t>
            </a:r>
            <a:r>
              <a:rPr lang="en-US" b="1" dirty="0"/>
              <a:t>and</a:t>
            </a:r>
            <a:r>
              <a:rPr lang="en-US" dirty="0"/>
              <a:t> 3) more focused and higher-quality </a:t>
            </a:r>
            <a:r>
              <a:rPr lang="en-US" i="1" dirty="0"/>
              <a:t>assessments</a:t>
            </a:r>
            <a:r>
              <a:rPr lang="en-US" dirty="0"/>
              <a:t>. You need to address all three areas but the </a:t>
            </a:r>
            <a:r>
              <a:rPr lang="en-US" u="sng" dirty="0"/>
              <a:t>real levers of change </a:t>
            </a:r>
            <a:r>
              <a:rPr lang="en-US" u="sng" dirty="0" smtClean="0"/>
              <a:t>in student learning are </a:t>
            </a:r>
            <a:r>
              <a:rPr lang="en-US" u="sng" dirty="0"/>
              <a:t>the latter </a:t>
            </a:r>
            <a:r>
              <a:rPr lang="en-US" u="sng" dirty="0" smtClean="0"/>
              <a:t>two</a:t>
            </a:r>
            <a:r>
              <a:rPr lang="en-US" dirty="0" smtClean="0"/>
              <a:t>…</a:t>
            </a:r>
            <a:endParaRPr lang="en-US" dirty="0"/>
          </a:p>
        </p:txBody>
      </p:sp>
    </p:spTree>
    <p:extLst>
      <p:ext uri="{BB962C8B-B14F-4D97-AF65-F5344CB8AC3E}">
        <p14:creationId xmlns:p14="http://schemas.microsoft.com/office/powerpoint/2010/main" val="4729146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a:t>
            </a:r>
            <a:r>
              <a:rPr lang="en-US" dirty="0" smtClean="0"/>
              <a:t> </a:t>
            </a:r>
            <a:r>
              <a:rPr lang="en-US" dirty="0" smtClean="0"/>
              <a:t>Elements of </a:t>
            </a:r>
            <a:r>
              <a:rPr lang="en-US" dirty="0" smtClean="0"/>
              <a:t>RPM Project </a:t>
            </a:r>
            <a:endParaRPr lang="en-US" dirty="0"/>
          </a:p>
        </p:txBody>
      </p:sp>
      <p:sp>
        <p:nvSpPr>
          <p:cNvPr id="3" name="Content Placeholder 2"/>
          <p:cNvSpPr>
            <a:spLocks noGrp="1"/>
          </p:cNvSpPr>
          <p:nvPr>
            <p:ph idx="1"/>
          </p:nvPr>
        </p:nvSpPr>
        <p:spPr>
          <a:xfrm>
            <a:off x="457200" y="1600200"/>
            <a:ext cx="8305800" cy="4800600"/>
          </a:xfrm>
        </p:spPr>
        <p:txBody>
          <a:bodyPr>
            <a:normAutofit/>
          </a:bodyPr>
          <a:lstStyle/>
          <a:p>
            <a:r>
              <a:rPr lang="en-US" dirty="0" smtClean="0"/>
              <a:t>Shared understandings and collective responsibilities</a:t>
            </a:r>
          </a:p>
          <a:p>
            <a:r>
              <a:rPr lang="en-US" dirty="0" smtClean="0"/>
              <a:t>Collaborative inquiry and “empirical tinkering” focused on core areas of educational practice</a:t>
            </a:r>
          </a:p>
          <a:p>
            <a:r>
              <a:rPr lang="en-US" dirty="0" smtClean="0"/>
              <a:t>Targeted focus on increasing student engagement and improving mathematical understanding</a:t>
            </a:r>
          </a:p>
          <a:p>
            <a:r>
              <a:rPr lang="en-US" dirty="0" smtClean="0">
                <a:solidFill>
                  <a:srgbClr val="7030A0"/>
                </a:solidFill>
              </a:rPr>
              <a:t>Exploration of beliefs and professional identities </a:t>
            </a:r>
            <a:endParaRPr lang="en-US" dirty="0">
              <a:solidFill>
                <a:srgbClr val="7030A0"/>
              </a:solidFill>
            </a:endParaRPr>
          </a:p>
        </p:txBody>
      </p:sp>
    </p:spTree>
    <p:extLst>
      <p:ext uri="{BB962C8B-B14F-4D97-AF65-F5344CB8AC3E}">
        <p14:creationId xmlns:p14="http://schemas.microsoft.com/office/powerpoint/2010/main" val="20712235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55638"/>
          </a:xfrm>
        </p:spPr>
        <p:txBody>
          <a:bodyPr>
            <a:normAutofit fontScale="90000"/>
          </a:bodyPr>
          <a:lstStyle/>
          <a:p>
            <a:r>
              <a:rPr lang="en-US" dirty="0" smtClean="0"/>
              <a:t>Logic Model</a:t>
            </a:r>
            <a:endParaRPr lang="en-US" dirty="0"/>
          </a:p>
        </p:txBody>
      </p:sp>
      <p:sp>
        <p:nvSpPr>
          <p:cNvPr id="3" name="Content Placeholder 2"/>
          <p:cNvSpPr>
            <a:spLocks noGrp="1"/>
          </p:cNvSpPr>
          <p:nvPr>
            <p:ph idx="1"/>
          </p:nvPr>
        </p:nvSpPr>
        <p:spPr>
          <a:xfrm>
            <a:off x="457200" y="1143000"/>
            <a:ext cx="8382000" cy="5334000"/>
          </a:xfrm>
        </p:spPr>
        <p:txBody>
          <a:bodyPr>
            <a:normAutofit fontScale="70000" lnSpcReduction="20000"/>
          </a:bodyPr>
          <a:lstStyle/>
          <a:p>
            <a:pPr marL="571500" indent="-571500">
              <a:buFont typeface="+mj-lt"/>
              <a:buAutoNum type="romanUcPeriod"/>
            </a:pPr>
            <a:r>
              <a:rPr lang="en-US" dirty="0" smtClean="0"/>
              <a:t>Student </a:t>
            </a:r>
            <a:r>
              <a:rPr lang="en-US" dirty="0"/>
              <a:t>success in precollege math is directly linked to their experiences in math classes, and students who experience more engaging, relevant learning are more likely to succeed. </a:t>
            </a:r>
            <a:endParaRPr lang="en-US" dirty="0" smtClean="0"/>
          </a:p>
          <a:p>
            <a:pPr marL="571500" indent="-571500">
              <a:buFont typeface="+mj-lt"/>
              <a:buAutoNum type="romanUcPeriod"/>
            </a:pPr>
            <a:endParaRPr lang="en-US" dirty="0" smtClean="0"/>
          </a:p>
          <a:p>
            <a:pPr marL="571500" indent="-571500">
              <a:buFont typeface="+mj-lt"/>
              <a:buAutoNum type="romanUcPeriod"/>
            </a:pPr>
            <a:r>
              <a:rPr lang="en-US" dirty="0" smtClean="0"/>
              <a:t>Groups </a:t>
            </a:r>
            <a:r>
              <a:rPr lang="en-US" dirty="0"/>
              <a:t>of teachers can improve student success in precollege math courses if they are supported in examining assessment, curriculum and pedagogical practices and if they are invited to use faculty inquiry groups informed by classroom exchanges and formative classroom assessment techniques.  </a:t>
            </a:r>
            <a:endParaRPr lang="en-US" dirty="0" smtClean="0"/>
          </a:p>
          <a:p>
            <a:pPr marL="571500" indent="-571500">
              <a:buFont typeface="+mj-lt"/>
              <a:buAutoNum type="romanUcPeriod"/>
            </a:pPr>
            <a:endParaRPr lang="en-US" dirty="0" smtClean="0"/>
          </a:p>
          <a:p>
            <a:pPr marL="571500" indent="-571500">
              <a:buFont typeface="+mj-lt"/>
              <a:buAutoNum type="romanUcPeriod"/>
            </a:pPr>
            <a:r>
              <a:rPr lang="en-US" dirty="0"/>
              <a:t>The three core practices in the project—CATs, classroom exchanges, and faculty inquiry groups--are intended to help build the capacity of individual teachers, groups of teachers, and ultimately departments, to think critically about the relationship between teaching practices and student learning, with the goal of changing teaching practices in ways that increase student  learning</a:t>
            </a:r>
            <a:r>
              <a:rPr lang="en-US" dirty="0" smtClean="0"/>
              <a:t>.</a:t>
            </a:r>
            <a:endParaRPr lang="en-US" dirty="0"/>
          </a:p>
        </p:txBody>
      </p:sp>
    </p:spTree>
    <p:extLst>
      <p:ext uri="{BB962C8B-B14F-4D97-AF65-F5344CB8AC3E}">
        <p14:creationId xmlns:p14="http://schemas.microsoft.com/office/powerpoint/2010/main" val="290754747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143000" y="1066800"/>
            <a:ext cx="6858000" cy="5486400"/>
          </a:xfrm>
          <a:prstGeom prst="ellipse">
            <a:avLst/>
          </a:prstGeom>
          <a:solidFill>
            <a:srgbClr val="FAD9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0"/>
            <a:ext cx="5715000" cy="1066800"/>
          </a:xfrm>
        </p:spPr>
        <p:txBody>
          <a:bodyPr>
            <a:normAutofit fontScale="90000"/>
          </a:bodyPr>
          <a:lstStyle/>
          <a:p>
            <a:r>
              <a:rPr lang="en-US" dirty="0" smtClean="0"/>
              <a:t/>
            </a:r>
            <a:br>
              <a:rPr lang="en-US" dirty="0" smtClean="0"/>
            </a:br>
            <a:r>
              <a:rPr lang="en-US" dirty="0" smtClean="0"/>
              <a:t/>
            </a:r>
            <a:br>
              <a:rPr lang="en-US" dirty="0" smtClean="0"/>
            </a:br>
            <a:r>
              <a:rPr lang="en-US" dirty="0" smtClean="0">
                <a:solidFill>
                  <a:schemeClr val="bg1"/>
                </a:solidFill>
              </a:rPr>
              <a:t>Logic Model: Rethinking </a:t>
            </a:r>
            <a:br>
              <a:rPr lang="en-US" dirty="0" smtClean="0">
                <a:solidFill>
                  <a:schemeClr val="bg1"/>
                </a:solidFill>
              </a:rPr>
            </a:br>
            <a:r>
              <a:rPr lang="en-US" dirty="0" smtClean="0">
                <a:solidFill>
                  <a:schemeClr val="bg1"/>
                </a:solidFill>
              </a:rPr>
              <a:t>Pre-College Math</a:t>
            </a:r>
            <a:r>
              <a:rPr lang="en-US" dirty="0" smtClean="0"/>
              <a:t/>
            </a:r>
            <a:br>
              <a:rPr lang="en-US" dirty="0" smtClean="0"/>
            </a:br>
            <a:r>
              <a:rPr lang="en-US" dirty="0" smtClean="0"/>
              <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45191815"/>
              </p:ext>
            </p:extLst>
          </p:nvPr>
        </p:nvGraphicFramePr>
        <p:xfrm>
          <a:off x="533400" y="1143000"/>
          <a:ext cx="7848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Oval 9"/>
          <p:cNvSpPr/>
          <p:nvPr/>
        </p:nvSpPr>
        <p:spPr>
          <a:xfrm>
            <a:off x="0" y="5410200"/>
            <a:ext cx="16764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Program assets/ College context</a:t>
            </a:r>
            <a:endParaRPr lang="en-US" dirty="0"/>
          </a:p>
        </p:txBody>
      </p:sp>
      <p:sp>
        <p:nvSpPr>
          <p:cNvPr id="11" name="Right Arrow 10"/>
          <p:cNvSpPr/>
          <p:nvPr/>
        </p:nvSpPr>
        <p:spPr>
          <a:xfrm rot="19526246">
            <a:off x="1277473" y="5443634"/>
            <a:ext cx="897427" cy="484632"/>
          </a:xfrm>
          <a:prstGeom prst="rightArrow">
            <a:avLst/>
          </a:prstGeom>
          <a:solidFill>
            <a:srgbClr val="82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8979011">
            <a:off x="-366641" y="2482406"/>
            <a:ext cx="6584238" cy="694730"/>
          </a:xfrm>
          <a:prstGeom prst="rect">
            <a:avLst/>
          </a:prstGeom>
          <a:noFill/>
        </p:spPr>
        <p:txBody>
          <a:bodyPr wrap="none" lIns="91440" tIns="45720" rIns="91440" bIns="45720">
            <a:prstTxWarp prst="textArchUp">
              <a:avLst>
                <a:gd name="adj" fmla="val 10800004"/>
              </a:avLst>
            </a:prstTxWarp>
            <a:spAutoFit/>
          </a:bodyPr>
          <a:lstStyle/>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Department/</a:t>
            </a:r>
          </a:p>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Program</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pSp>
        <p:nvGrpSpPr>
          <p:cNvPr id="7" name="Group 6"/>
          <p:cNvGrpSpPr/>
          <p:nvPr/>
        </p:nvGrpSpPr>
        <p:grpSpPr>
          <a:xfrm>
            <a:off x="5444746" y="402064"/>
            <a:ext cx="2198720" cy="3174897"/>
            <a:chOff x="5444746" y="402064"/>
            <a:chExt cx="2198720" cy="3174897"/>
          </a:xfrm>
        </p:grpSpPr>
        <p:pic>
          <p:nvPicPr>
            <p:cNvPr id="18" name="Picture 17"/>
            <p:cNvPicPr>
              <a:picLocks noChangeAspect="1"/>
            </p:cNvPicPr>
            <p:nvPr/>
          </p:nvPicPr>
          <p:blipFill>
            <a:blip r:embed="rId8" cstate="print"/>
            <a:stretch>
              <a:fillRect/>
            </a:stretch>
          </p:blipFill>
          <p:spPr>
            <a:xfrm rot="3041837">
              <a:off x="5335593" y="1269089"/>
              <a:ext cx="3174897" cy="1440848"/>
            </a:xfrm>
            <a:prstGeom prst="rect">
              <a:avLst/>
            </a:prstGeom>
            <a:noFill/>
            <a:ln>
              <a:noFill/>
            </a:ln>
          </p:spPr>
        </p:pic>
        <p:sp>
          <p:nvSpPr>
            <p:cNvPr id="12" name="Right Arrow 11"/>
            <p:cNvSpPr/>
            <p:nvPr/>
          </p:nvSpPr>
          <p:spPr>
            <a:xfrm rot="19312985">
              <a:off x="5444746" y="2470681"/>
              <a:ext cx="1250799" cy="484632"/>
            </a:xfrm>
            <a:prstGeom prst="rightArrow">
              <a:avLst/>
            </a:prstGeom>
            <a:solidFill>
              <a:srgbClr val="82000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6937410" y="152400"/>
            <a:ext cx="2206590" cy="1838080"/>
            <a:chOff x="6937410" y="152400"/>
            <a:chExt cx="2206590" cy="1838080"/>
          </a:xfrm>
        </p:grpSpPr>
        <p:sp>
          <p:nvSpPr>
            <p:cNvPr id="13" name="Oval 12"/>
            <p:cNvSpPr/>
            <p:nvPr/>
          </p:nvSpPr>
          <p:spPr>
            <a:xfrm>
              <a:off x="7162800" y="152400"/>
              <a:ext cx="1981200"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Student Success/ achievement</a:t>
              </a:r>
              <a:endParaRPr lang="en-US" dirty="0"/>
            </a:p>
          </p:txBody>
        </p:sp>
        <p:sp>
          <p:nvSpPr>
            <p:cNvPr id="17" name="Right Arrow 16"/>
            <p:cNvSpPr/>
            <p:nvPr/>
          </p:nvSpPr>
          <p:spPr>
            <a:xfrm rot="19312985">
              <a:off x="6937410" y="1505848"/>
              <a:ext cx="1096186" cy="484632"/>
            </a:xfrm>
            <a:prstGeom prst="rightArrow">
              <a:avLst/>
            </a:prstGeom>
            <a:solidFill>
              <a:srgbClr val="82000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p:cNvGrpSpPr/>
          <p:nvPr/>
        </p:nvGrpSpPr>
        <p:grpSpPr>
          <a:xfrm>
            <a:off x="1726186" y="2743199"/>
            <a:ext cx="5589014" cy="3196530"/>
            <a:chOff x="1726186" y="2743199"/>
            <a:chExt cx="5589014" cy="3196530"/>
          </a:xfrm>
        </p:grpSpPr>
        <p:sp>
          <p:nvSpPr>
            <p:cNvPr id="5" name="Oval 4"/>
            <p:cNvSpPr/>
            <p:nvPr/>
          </p:nvSpPr>
          <p:spPr>
            <a:xfrm>
              <a:off x="3124200" y="2743199"/>
              <a:ext cx="2743200" cy="2611544"/>
            </a:xfrm>
            <a:prstGeom prst="ellipse">
              <a:avLst/>
            </a:prstGeom>
            <a:solidFill>
              <a:srgbClr val="82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Faculty Inquiry Groups</a:t>
              </a:r>
              <a:endParaRPr lang="en-US" sz="2800" dirty="0"/>
            </a:p>
          </p:txBody>
        </p:sp>
        <p:sp>
          <p:nvSpPr>
            <p:cNvPr id="15" name="Freeform 14"/>
            <p:cNvSpPr/>
            <p:nvPr/>
          </p:nvSpPr>
          <p:spPr>
            <a:xfrm>
              <a:off x="5334000" y="3124200"/>
              <a:ext cx="1981200" cy="1752599"/>
            </a:xfrm>
            <a:custGeom>
              <a:avLst/>
              <a:gdLst>
                <a:gd name="connsiteX0" fmla="*/ 0 w 1649536"/>
                <a:gd name="connsiteY0" fmla="*/ 824768 h 1649536"/>
                <a:gd name="connsiteX1" fmla="*/ 824768 w 1649536"/>
                <a:gd name="connsiteY1" fmla="*/ 0 h 1649536"/>
                <a:gd name="connsiteX2" fmla="*/ 1649536 w 1649536"/>
                <a:gd name="connsiteY2" fmla="*/ 824768 h 1649536"/>
                <a:gd name="connsiteX3" fmla="*/ 824768 w 1649536"/>
                <a:gd name="connsiteY3" fmla="*/ 1649536 h 1649536"/>
                <a:gd name="connsiteX4" fmla="*/ 0 w 1649536"/>
                <a:gd name="connsiteY4" fmla="*/ 824768 h 16495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9536" h="1649536">
                  <a:moveTo>
                    <a:pt x="0" y="824768"/>
                  </a:moveTo>
                  <a:cubicBezTo>
                    <a:pt x="0" y="369261"/>
                    <a:pt x="369261" y="0"/>
                    <a:pt x="824768" y="0"/>
                  </a:cubicBezTo>
                  <a:cubicBezTo>
                    <a:pt x="1280275" y="0"/>
                    <a:pt x="1649536" y="369261"/>
                    <a:pt x="1649536" y="824768"/>
                  </a:cubicBezTo>
                  <a:cubicBezTo>
                    <a:pt x="1649536" y="1280275"/>
                    <a:pt x="1280275" y="1649536"/>
                    <a:pt x="824768" y="1649536"/>
                  </a:cubicBezTo>
                  <a:cubicBezTo>
                    <a:pt x="369261" y="1649536"/>
                    <a:pt x="0" y="1280275"/>
                    <a:pt x="0" y="824768"/>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3159" tIns="263159" rIns="263159" bIns="263159" numCol="1" spcCol="1270" anchor="ctr" anchorCtr="0">
              <a:noAutofit/>
            </a:bodyPr>
            <a:lstStyle/>
            <a:p>
              <a:pPr lvl="0" algn="ctr" defTabSz="755650">
                <a:lnSpc>
                  <a:spcPct val="90000"/>
                </a:lnSpc>
                <a:spcBef>
                  <a:spcPct val="0"/>
                </a:spcBef>
                <a:spcAft>
                  <a:spcPct val="35000"/>
                </a:spcAft>
              </a:pPr>
              <a:r>
                <a:rPr lang="en-US" kern="1200" dirty="0" smtClean="0"/>
                <a:t>Classroom Assessments</a:t>
              </a:r>
              <a:endParaRPr lang="en-US" kern="1200" dirty="0"/>
            </a:p>
          </p:txBody>
        </p:sp>
        <p:sp>
          <p:nvSpPr>
            <p:cNvPr id="16" name="Freeform 15"/>
            <p:cNvSpPr/>
            <p:nvPr/>
          </p:nvSpPr>
          <p:spPr>
            <a:xfrm>
              <a:off x="1726186" y="3289678"/>
              <a:ext cx="1961292" cy="1739521"/>
            </a:xfrm>
            <a:custGeom>
              <a:avLst/>
              <a:gdLst>
                <a:gd name="connsiteX0" fmla="*/ 0 w 1649536"/>
                <a:gd name="connsiteY0" fmla="*/ 824768 h 1649536"/>
                <a:gd name="connsiteX1" fmla="*/ 824768 w 1649536"/>
                <a:gd name="connsiteY1" fmla="*/ 0 h 1649536"/>
                <a:gd name="connsiteX2" fmla="*/ 1649536 w 1649536"/>
                <a:gd name="connsiteY2" fmla="*/ 824768 h 1649536"/>
                <a:gd name="connsiteX3" fmla="*/ 824768 w 1649536"/>
                <a:gd name="connsiteY3" fmla="*/ 1649536 h 1649536"/>
                <a:gd name="connsiteX4" fmla="*/ 0 w 1649536"/>
                <a:gd name="connsiteY4" fmla="*/ 824768 h 16495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9536" h="1649536">
                  <a:moveTo>
                    <a:pt x="0" y="824768"/>
                  </a:moveTo>
                  <a:cubicBezTo>
                    <a:pt x="0" y="369261"/>
                    <a:pt x="369261" y="0"/>
                    <a:pt x="824768" y="0"/>
                  </a:cubicBezTo>
                  <a:cubicBezTo>
                    <a:pt x="1280275" y="0"/>
                    <a:pt x="1649536" y="369261"/>
                    <a:pt x="1649536" y="824768"/>
                  </a:cubicBezTo>
                  <a:cubicBezTo>
                    <a:pt x="1649536" y="1280275"/>
                    <a:pt x="1280275" y="1649536"/>
                    <a:pt x="824768" y="1649536"/>
                  </a:cubicBezTo>
                  <a:cubicBezTo>
                    <a:pt x="369261" y="1649536"/>
                    <a:pt x="0" y="1280275"/>
                    <a:pt x="0" y="824768"/>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3159" tIns="263159" rIns="263159" bIns="263159" numCol="1" spcCol="1270" anchor="ctr" anchorCtr="0">
              <a:noAutofit/>
            </a:bodyPr>
            <a:lstStyle/>
            <a:p>
              <a:pPr lvl="0" algn="ctr" defTabSz="755650">
                <a:lnSpc>
                  <a:spcPct val="90000"/>
                </a:lnSpc>
                <a:spcBef>
                  <a:spcPct val="0"/>
                </a:spcBef>
                <a:spcAft>
                  <a:spcPct val="35000"/>
                </a:spcAft>
              </a:pPr>
              <a:r>
                <a:rPr lang="en-US" kern="1200" dirty="0" smtClean="0"/>
                <a:t>Classroom Exchanges</a:t>
              </a:r>
              <a:endParaRPr lang="en-US" kern="1200" dirty="0"/>
            </a:p>
          </p:txBody>
        </p:sp>
        <p:sp>
          <p:nvSpPr>
            <p:cNvPr id="9" name="TextBox 8"/>
            <p:cNvSpPr txBox="1"/>
            <p:nvPr/>
          </p:nvSpPr>
          <p:spPr>
            <a:xfrm>
              <a:off x="2362200" y="5231843"/>
              <a:ext cx="4707186" cy="707886"/>
            </a:xfrm>
            <a:prstGeom prst="rect">
              <a:avLst/>
            </a:prstGeom>
            <a:noFill/>
          </p:spPr>
          <p:txBody>
            <a:bodyPr wrap="none" rtlCol="0">
              <a:spAutoFit/>
            </a:bodyPr>
            <a:lstStyle/>
            <a:p>
              <a:r>
                <a:rPr lang="en-US" sz="4000" dirty="0" smtClean="0"/>
                <a:t>COMMON PRACTICES</a:t>
              </a:r>
              <a:endParaRPr lang="en-US" sz="4000" dirty="0"/>
            </a:p>
          </p:txBody>
        </p:sp>
      </p:grpSp>
    </p:spTree>
    <p:extLst>
      <p:ext uri="{BB962C8B-B14F-4D97-AF65-F5344CB8AC3E}">
        <p14:creationId xmlns:p14="http://schemas.microsoft.com/office/powerpoint/2010/main" val="16181929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61BEAA5A843684C898B4F6EE44CEDF8" ma:contentTypeVersion="1" ma:contentTypeDescription="Create a new document." ma:contentTypeScope="" ma:versionID="23ba622bd5eabaf6a1a78542fdf032f8">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CBBFEEB-6F2B-4865-8AB8-9719662B9A85}">
  <ds:schemaRefs>
    <ds:schemaRef ds:uri="http://schemas.microsoft.com/office/2006/documentManagement/types"/>
    <ds:schemaRef ds:uri="http://www.w3.org/XML/1998/namespace"/>
    <ds:schemaRef ds:uri="http://purl.org/dc/elements/1.1/"/>
    <ds:schemaRef ds:uri="http://purl.org/dc/dcmitype/"/>
    <ds:schemaRef ds:uri="http://schemas.microsoft.com/office/2006/metadata/properties"/>
    <ds:schemaRef ds:uri="http://schemas.microsoft.com/sharepoint/v3"/>
    <ds:schemaRef ds:uri="http://purl.org/dc/terms/"/>
    <ds:schemaRef ds:uri="http://schemas.openxmlformats.org/package/2006/metadata/core-properties"/>
  </ds:schemaRefs>
</ds:datastoreItem>
</file>

<file path=customXml/itemProps2.xml><?xml version="1.0" encoding="utf-8"?>
<ds:datastoreItem xmlns:ds="http://schemas.openxmlformats.org/officeDocument/2006/customXml" ds:itemID="{4DBD6E55-4C6A-48D6-ABEE-D38605A52CE6}">
  <ds:schemaRefs>
    <ds:schemaRef ds:uri="http://schemas.microsoft.com/sharepoint/v3/contenttype/forms"/>
  </ds:schemaRefs>
</ds:datastoreItem>
</file>

<file path=customXml/itemProps3.xml><?xml version="1.0" encoding="utf-8"?>
<ds:datastoreItem xmlns:ds="http://schemas.openxmlformats.org/officeDocument/2006/customXml" ds:itemID="{2C47DC5A-6BA4-45FB-9228-98558A4843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7146</TotalTime>
  <Words>569</Words>
  <Application>Microsoft Macintosh PowerPoint</Application>
  <PresentationFormat>On-screen Show (4:3)</PresentationFormat>
  <Paragraphs>38</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Re-Thinking Pre-College Math: From “Professional Development” to “Professional Learning”  August 2011 Institute </vt:lpstr>
      <vt:lpstr>Improving Student Learning in Math: Core Educational Practice</vt:lpstr>
      <vt:lpstr>Key Elements of RPM Project </vt:lpstr>
      <vt:lpstr>Logic Model</vt:lpstr>
      <vt:lpstr>  Logic Model: Rethinking  Pre-College Math  </vt:lpstr>
    </vt:vector>
  </TitlesOfParts>
  <Company>AACC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Crystal Gaskins</dc:creator>
  <cp:lastModifiedBy>Bill Moore</cp:lastModifiedBy>
  <cp:revision>229</cp:revision>
  <dcterms:created xsi:type="dcterms:W3CDTF">2010-05-12T17:51:40Z</dcterms:created>
  <dcterms:modified xsi:type="dcterms:W3CDTF">2011-08-23T14:31:35Z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0x010100961BEAA5A843684C898B4F6EE44CEDF8</vt:lpwstr>
  </property>
</Properties>
</file>